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5B471-69C3-4E93-8B01-42A78A67894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2DA2B-8250-4244-A332-C9E89020A4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95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3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88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879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94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122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411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97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85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32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14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93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74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8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43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33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69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3F4D7-0495-4820-8178-4C6592BC8F5F}" type="datetimeFigureOut">
              <a:rPr lang="de-DE" smtClean="0"/>
              <a:t>23.03.2023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5D294E-97FA-476E-A90A-4528493C0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13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476EA-4517-4C15-AF7A-208D612DB8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FFC000"/>
                </a:solidFill>
              </a:rPr>
              <a:t>SchLiB</a:t>
            </a:r>
            <a:r>
              <a:rPr lang="de-DE" dirty="0">
                <a:solidFill>
                  <a:srgbClr val="FFC000"/>
                </a:solidFill>
              </a:rPr>
              <a:t> </a:t>
            </a:r>
            <a:r>
              <a:rPr lang="de-DE" dirty="0"/>
              <a:t>- </a:t>
            </a:r>
            <a:r>
              <a:rPr lang="de-DE" dirty="0">
                <a:solidFill>
                  <a:srgbClr val="FFC000"/>
                </a:solidFill>
              </a:rPr>
              <a:t>Sch</a:t>
            </a:r>
            <a:r>
              <a:rPr lang="de-DE" dirty="0"/>
              <a:t>ule und </a:t>
            </a:r>
            <a:r>
              <a:rPr lang="de-DE" dirty="0">
                <a:solidFill>
                  <a:srgbClr val="FFC000"/>
                </a:solidFill>
              </a:rPr>
              <a:t>L</a:t>
            </a:r>
            <a:r>
              <a:rPr lang="de-DE" dirty="0"/>
              <a:t>ernen </a:t>
            </a:r>
            <a:r>
              <a:rPr lang="de-DE" dirty="0">
                <a:solidFill>
                  <a:srgbClr val="FFC000"/>
                </a:solidFill>
              </a:rPr>
              <a:t>i</a:t>
            </a:r>
            <a:r>
              <a:rPr lang="de-DE" dirty="0"/>
              <a:t>m </a:t>
            </a:r>
            <a:r>
              <a:rPr lang="de-DE" dirty="0">
                <a:solidFill>
                  <a:srgbClr val="FFC000"/>
                </a:solidFill>
              </a:rPr>
              <a:t>B</a:t>
            </a:r>
            <a:r>
              <a:rPr lang="de-DE" dirty="0"/>
              <a:t>etrieb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895E48F-6EC0-4D5E-AC0C-172D1FACEE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Albert-Schweitzer-Schule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CB8508B-9190-4140-B6EC-0D1AAB10B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978" y="4048894"/>
            <a:ext cx="3139646" cy="228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4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CA960-6AAF-4409-8EA7-C90E1F545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geht’s nach </a:t>
            </a:r>
            <a:r>
              <a:rPr lang="de-DE" dirty="0" err="1"/>
              <a:t>SchLiB</a:t>
            </a:r>
            <a:r>
              <a:rPr lang="de-DE" dirty="0"/>
              <a:t> weiter?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275D3A-F7CE-4145-8D98-96A7DBEE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Begleitung von Übergängen in duale Ausbildungen, Maßnahmen o.ä.</a:t>
            </a:r>
          </a:p>
          <a:p>
            <a:r>
              <a:rPr lang="de-DE" dirty="0"/>
              <a:t>Ausbildung auf dem ersten Arbeitsmarkt (evtl. mit Begleitung durch Ausbildungslotsen oder Barrierefrei starten e.V.)</a:t>
            </a:r>
          </a:p>
          <a:p>
            <a:r>
              <a:rPr lang="de-DE" dirty="0"/>
              <a:t>BÜA (Möglichkeit Mittlerer Bildungsabschluss)</a:t>
            </a:r>
          </a:p>
          <a:p>
            <a:r>
              <a:rPr lang="de-DE" dirty="0"/>
              <a:t>BVB </a:t>
            </a:r>
          </a:p>
          <a:p>
            <a:r>
              <a:rPr lang="de-DE" dirty="0"/>
              <a:t>WJW oder Johannesstift (begleitete Ausbildung)</a:t>
            </a:r>
          </a:p>
          <a:p>
            <a:r>
              <a:rPr lang="de-DE" dirty="0" err="1"/>
              <a:t>HiB</a:t>
            </a:r>
            <a:r>
              <a:rPr lang="de-DE" dirty="0"/>
              <a:t>/ </a:t>
            </a:r>
            <a:r>
              <a:rPr lang="de-DE" dirty="0" err="1"/>
              <a:t>FiB</a:t>
            </a:r>
            <a:r>
              <a:rPr lang="de-DE" dirty="0"/>
              <a:t> (über Schulsozialarbeit)</a:t>
            </a:r>
          </a:p>
          <a:p>
            <a:r>
              <a:rPr lang="de-DE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3351472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05263-2AD5-44FE-909E-9C35028B3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Neuerungen!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093045-467C-4565-8841-2003E52FC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Überarbeitetes Anmeldeformular </a:t>
            </a:r>
          </a:p>
          <a:p>
            <a:pPr marL="0" indent="0">
              <a:buNone/>
            </a:pPr>
            <a:r>
              <a:rPr lang="de-DE" dirty="0"/>
              <a:t>(Angaben zu den Schülerinnen und Schülern erweitert)</a:t>
            </a:r>
          </a:p>
          <a:p>
            <a:r>
              <a:rPr lang="de-DE" dirty="0"/>
              <a:t>Bewerbung und Lebenslauf! </a:t>
            </a:r>
          </a:p>
          <a:p>
            <a:r>
              <a:rPr lang="de-DE" dirty="0"/>
              <a:t>Schulbericht der abgebenden Schule</a:t>
            </a:r>
          </a:p>
          <a:p>
            <a:r>
              <a:rPr lang="de-DE" dirty="0"/>
              <a:t>Einreichung des letzten Zeugnisses und des Förderplans</a:t>
            </a:r>
          </a:p>
          <a:p>
            <a:endParaRPr lang="de-DE" dirty="0"/>
          </a:p>
          <a:p>
            <a:r>
              <a:rPr lang="de-DE" dirty="0"/>
              <a:t>Anmeldeformular und Vorvertrag werden in Kopie an die allgemeine </a:t>
            </a:r>
            <a:r>
              <a:rPr lang="de-DE"/>
              <a:t>Schule gesendet.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525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3AC51-76A0-4C59-81F4-7616CA6A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Noch Fragen ? ? ? 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F7FDC99-7E02-4FAD-AAEC-DAEB652F89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9612" y="1878660"/>
            <a:ext cx="3098042" cy="342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74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3162D-8FB0-4CF4-9468-F5D139E8A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878"/>
          </a:xfrm>
        </p:spPr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DFE5D1-60A2-4C2F-B605-9F29E79B7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7009"/>
            <a:ext cx="8596668" cy="4464353"/>
          </a:xfrm>
        </p:spPr>
        <p:txBody>
          <a:bodyPr>
            <a:normAutofit lnSpcReduction="10000"/>
          </a:bodyPr>
          <a:lstStyle/>
          <a:p>
            <a:r>
              <a:rPr lang="de-DE" dirty="0"/>
              <a:t>Was ist </a:t>
            </a:r>
            <a:r>
              <a:rPr lang="de-DE" dirty="0" err="1"/>
              <a:t>SchLiB</a:t>
            </a:r>
            <a:r>
              <a:rPr lang="de-DE" dirty="0"/>
              <a:t>?</a:t>
            </a:r>
          </a:p>
          <a:p>
            <a:r>
              <a:rPr lang="de-DE" dirty="0"/>
              <a:t>An wen richtet sich </a:t>
            </a:r>
            <a:r>
              <a:rPr lang="de-DE" dirty="0" err="1"/>
              <a:t>SchLiB</a:t>
            </a:r>
            <a:r>
              <a:rPr lang="de-DE" dirty="0"/>
              <a:t>?</a:t>
            </a:r>
          </a:p>
          <a:p>
            <a:r>
              <a:rPr lang="de-DE" dirty="0"/>
              <a:t>Wie ist </a:t>
            </a:r>
            <a:r>
              <a:rPr lang="de-DE" dirty="0" err="1"/>
              <a:t>SchLiB</a:t>
            </a:r>
            <a:r>
              <a:rPr lang="de-DE" dirty="0"/>
              <a:t> organisiert?</a:t>
            </a:r>
          </a:p>
          <a:p>
            <a:pPr marL="0" indent="0">
              <a:buNone/>
            </a:pPr>
            <a:r>
              <a:rPr lang="de-DE" i="1" dirty="0"/>
              <a:t>Klassenstärke/ Lehrerstunden/ Praktika/ Kooperationen</a:t>
            </a:r>
          </a:p>
          <a:p>
            <a:pPr marL="0" indent="0">
              <a:buNone/>
            </a:pPr>
            <a:r>
              <a:rPr lang="de-DE" i="1" dirty="0"/>
              <a:t>Probezeit</a:t>
            </a:r>
          </a:p>
          <a:p>
            <a:r>
              <a:rPr lang="de-DE" dirty="0"/>
              <a:t>Wie erfolgreich waren Schülerinnen und Schüler in </a:t>
            </a:r>
            <a:r>
              <a:rPr lang="de-DE" dirty="0" err="1"/>
              <a:t>SchLiB</a:t>
            </a:r>
            <a:r>
              <a:rPr lang="de-DE" dirty="0"/>
              <a:t> bisher?</a:t>
            </a:r>
          </a:p>
          <a:p>
            <a:r>
              <a:rPr lang="de-DE" dirty="0"/>
              <a:t>Wie geht es nach </a:t>
            </a:r>
            <a:r>
              <a:rPr lang="de-DE" dirty="0" err="1"/>
              <a:t>SchLiB</a:t>
            </a:r>
            <a:r>
              <a:rPr lang="de-DE" dirty="0"/>
              <a:t> weiter?</a:t>
            </a:r>
          </a:p>
          <a:p>
            <a:pPr marL="0" indent="0">
              <a:buNone/>
            </a:pPr>
            <a:endParaRPr lang="de-DE" i="1" dirty="0"/>
          </a:p>
          <a:p>
            <a:r>
              <a:rPr lang="de-DE" u="sng" dirty="0"/>
              <a:t>Diese Neuerungen gibt es 2023!</a:t>
            </a:r>
          </a:p>
          <a:p>
            <a:endParaRPr lang="de-DE" u="sng" dirty="0"/>
          </a:p>
          <a:p>
            <a:r>
              <a:rPr lang="de-DE" dirty="0"/>
              <a:t>Noch Fragen </a:t>
            </a:r>
            <a:r>
              <a:rPr lang="de-DE" sz="2800" dirty="0">
                <a:solidFill>
                  <a:srgbClr val="00B050"/>
                </a:solidFill>
              </a:rPr>
              <a:t>???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311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B4D21-30EE-4FE5-86C7-58B60960C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</a:t>
            </a:r>
            <a:r>
              <a:rPr lang="de-DE" dirty="0" err="1"/>
              <a:t>SchLiB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37C1FE-FC27-42B5-8AB6-AD5655588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769" y="1703389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Maßnahme der Albert-Schweitzer-Schule in Kooperation mit der Wilhelm-Leuschner-Schule</a:t>
            </a:r>
          </a:p>
          <a:p>
            <a:endParaRPr lang="de-DE" dirty="0"/>
          </a:p>
          <a:p>
            <a:r>
              <a:rPr lang="de-DE" dirty="0"/>
              <a:t>Schülerinnen und Schüler werden in zwei Schuljahren auf die Hauptschulabschlussprüfungen vorbereitet</a:t>
            </a:r>
          </a:p>
          <a:p>
            <a:endParaRPr lang="de-DE" dirty="0"/>
          </a:p>
          <a:p>
            <a:r>
              <a:rPr lang="de-DE" dirty="0"/>
              <a:t>Erwerb des Hauptschulanschlusses, des Qualifizierten Hauptschulabschlusses möglich</a:t>
            </a:r>
          </a:p>
          <a:p>
            <a:endParaRPr lang="de-DE" dirty="0"/>
          </a:p>
          <a:p>
            <a:r>
              <a:rPr lang="de-DE" dirty="0"/>
              <a:t>Schülerinnen und Schüler haben einen erhöhten Praxisanteil (Praxistage oder Blockpraktika)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b="1" u="sng" dirty="0"/>
              <a:t>Jugendliche bleiben Schüler*in ihrer Stammschule</a:t>
            </a:r>
          </a:p>
        </p:txBody>
      </p:sp>
    </p:spTree>
    <p:extLst>
      <p:ext uri="{BB962C8B-B14F-4D97-AF65-F5344CB8AC3E}">
        <p14:creationId xmlns:p14="http://schemas.microsoft.com/office/powerpoint/2010/main" val="147400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E6D847-79D6-4678-9DA5-D5720520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130"/>
          </a:xfrm>
        </p:spPr>
        <p:txBody>
          <a:bodyPr/>
          <a:lstStyle/>
          <a:p>
            <a:r>
              <a:rPr lang="de-DE" dirty="0"/>
              <a:t>An wen richtet sich </a:t>
            </a:r>
            <a:r>
              <a:rPr lang="de-DE" dirty="0" err="1"/>
              <a:t>SchLiB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0BA86E-3A75-43E0-8512-CCF0AFE4F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731"/>
            <a:ext cx="8596668" cy="4956312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Schülerinnen und Schüler, die kleinere Lernsettings benötigen</a:t>
            </a:r>
          </a:p>
          <a:p>
            <a:r>
              <a:rPr lang="de-DE" dirty="0"/>
              <a:t>Schülerinnen und Schüler, die eine engere fachliche und pädagogische Unterstützung benötigen (Bezugslehrkraft, erhöhte fachliche Unterstützung)</a:t>
            </a:r>
          </a:p>
          <a:p>
            <a:r>
              <a:rPr lang="de-DE" dirty="0"/>
              <a:t>Schülerinnen und Schüler, deren Hauptschulabschluss an der Regelschule gefährdet ist (</a:t>
            </a:r>
            <a:r>
              <a:rPr lang="de-DE" i="1" dirty="0"/>
              <a:t>Welche Gründe gibt es dafür?</a:t>
            </a:r>
            <a:r>
              <a:rPr lang="de-DE" dirty="0"/>
              <a:t>)</a:t>
            </a:r>
          </a:p>
          <a:p>
            <a:r>
              <a:rPr lang="de-DE" dirty="0"/>
              <a:t>Schülerinnen und Schüler, die eine gewisse Lernmüdigkeit aufweisen (aber dennoch grundsätzlich zum Lernen bereit sind)</a:t>
            </a:r>
          </a:p>
          <a:p>
            <a:r>
              <a:rPr lang="de-DE" dirty="0"/>
              <a:t>Schülerinnen und Schüler OHNE Anspruch auf Förderung, VM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b="1" u="sng" dirty="0">
                <a:solidFill>
                  <a:schemeClr val="accent1">
                    <a:lumMod val="75000"/>
                  </a:schemeClr>
                </a:solidFill>
              </a:rPr>
              <a:t>An wen richtet sich </a:t>
            </a:r>
            <a:r>
              <a:rPr lang="de-DE" b="1" u="sng" dirty="0" err="1">
                <a:solidFill>
                  <a:schemeClr val="accent1">
                    <a:lumMod val="75000"/>
                  </a:schemeClr>
                </a:solidFill>
              </a:rPr>
              <a:t>SchLiB</a:t>
            </a:r>
            <a:r>
              <a:rPr lang="de-DE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b="1" i="1" u="sng" dirty="0">
                <a:solidFill>
                  <a:schemeClr val="accent1">
                    <a:lumMod val="75000"/>
                  </a:schemeClr>
                </a:solidFill>
              </a:rPr>
              <a:t>nicht</a:t>
            </a:r>
            <a:r>
              <a:rPr lang="de-DE" b="1" u="sng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r>
              <a:rPr lang="de-DE" dirty="0"/>
              <a:t>Schülerinnen und Schüler mit Schulabstinenz</a:t>
            </a:r>
          </a:p>
          <a:p>
            <a:r>
              <a:rPr lang="de-DE" dirty="0"/>
              <a:t>Schülerinnen und Schüler, die aufgrund von massiv auffälligem Verhalten Schwierigkeiten im Regelsystem haben</a:t>
            </a:r>
          </a:p>
          <a:p>
            <a:r>
              <a:rPr lang="de-DE" dirty="0"/>
              <a:t>Schülerinnen und Schüler mit sehr geringen Deutschkenntnissen</a:t>
            </a:r>
          </a:p>
          <a:p>
            <a:r>
              <a:rPr lang="de-DE" dirty="0"/>
              <a:t>Schülerinnen und Schüler mit einem festgestellten Anspruch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  Hier können andere Maßnahmen (BÜA o.ä. die richtige Wahl sein)</a:t>
            </a: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CDDE5C0A-FAF2-4623-AFBA-1C29D3088B8C}"/>
              </a:ext>
            </a:extLst>
          </p:cNvPr>
          <p:cNvSpPr/>
          <p:nvPr/>
        </p:nvSpPr>
        <p:spPr>
          <a:xfrm>
            <a:off x="732201" y="5802573"/>
            <a:ext cx="675860" cy="284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6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17F77-CCED-4719-B56F-C85726AA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ist </a:t>
            </a:r>
            <a:r>
              <a:rPr lang="de-DE" dirty="0" err="1"/>
              <a:t>SchLiB</a:t>
            </a:r>
            <a:r>
              <a:rPr lang="de-DE" dirty="0"/>
              <a:t> organisiert?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FB4EA3-6F14-4225-951C-9C1B5552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der Regel je eine 9. und eine 10. Klasse</a:t>
            </a:r>
          </a:p>
          <a:p>
            <a:r>
              <a:rPr lang="de-DE" dirty="0"/>
              <a:t>Maximal 16 Schülerinnen und Schüler pro Klasse</a:t>
            </a:r>
          </a:p>
          <a:p>
            <a:r>
              <a:rPr lang="de-DE" dirty="0"/>
              <a:t>Ca. 35 Lehrerstunden pro Klasse, dadurch kontinuierliche Doppelbesetzung in den Hauptfächern</a:t>
            </a:r>
          </a:p>
          <a:p>
            <a:r>
              <a:rPr lang="de-DE" dirty="0"/>
              <a:t>Deutsch und Mathematik in Kleingruppen (max. 8 </a:t>
            </a:r>
            <a:r>
              <a:rPr lang="de-DE" dirty="0" err="1"/>
              <a:t>SuS</a:t>
            </a:r>
            <a:r>
              <a:rPr lang="de-DE" dirty="0"/>
              <a:t>)</a:t>
            </a:r>
          </a:p>
          <a:p>
            <a:r>
              <a:rPr lang="de-DE" dirty="0"/>
              <a:t>Englisch bei Interesse an QHSA</a:t>
            </a:r>
          </a:p>
          <a:p>
            <a:r>
              <a:rPr lang="de-DE" dirty="0"/>
              <a:t>3 Blockpraktika im 9. Schuljahr, 2 Blockpraktika im Prüfungsjahr </a:t>
            </a:r>
          </a:p>
          <a:p>
            <a:r>
              <a:rPr lang="de-DE" dirty="0"/>
              <a:t>Unterstützung von der Berufsberatung der Agentur für Arbeit</a:t>
            </a:r>
          </a:p>
          <a:p>
            <a:r>
              <a:rPr lang="de-DE" dirty="0"/>
              <a:t>Enge Begleitung durch die Schulsozialarbeit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511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1A639-2330-4FAD-91FD-EB6D31BE3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ist </a:t>
            </a:r>
            <a:r>
              <a:rPr lang="de-DE" dirty="0" err="1"/>
              <a:t>SchLiB</a:t>
            </a:r>
            <a:r>
              <a:rPr lang="de-DE" dirty="0"/>
              <a:t> organisiert?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432CDF-E47C-483B-925B-9E21CB637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Schülerinnen und Schüler bleiben Schüler ihre Stammschule, d.h. Stammschule ist verantwortlich für Zeugnisse/ Abschlusszeugnis.</a:t>
            </a:r>
          </a:p>
          <a:p>
            <a:r>
              <a:rPr lang="de-DE" dirty="0"/>
              <a:t>Schüler und Schülerinnen der Albert-Schweitzer-Schule erhalten ein Abschlusszeugnis der Wilhelm-Leuschner-Schule</a:t>
            </a:r>
          </a:p>
          <a:p>
            <a:r>
              <a:rPr lang="de-DE" dirty="0"/>
              <a:t>Im 10. Schuljahr Teilnahme an der Projektprüfung sowie an den regulären Hauptschulabschlussprüfungen</a:t>
            </a:r>
          </a:p>
          <a:p>
            <a:r>
              <a:rPr lang="de-DE" dirty="0"/>
              <a:t>Teilnahme an zahlreichen außerschulischen Veranstaltungen u.a.: BOP, Du bist berufen, Ausbildungsmesse…</a:t>
            </a:r>
          </a:p>
          <a:p>
            <a:r>
              <a:rPr lang="de-DE" dirty="0"/>
              <a:t>Bei Schüler*innen mit </a:t>
            </a:r>
            <a:r>
              <a:rPr lang="de-DE" b="1" u="sng" dirty="0"/>
              <a:t>Anspruch auf </a:t>
            </a:r>
            <a:r>
              <a:rPr lang="de-DE" b="1" u="sng" dirty="0" err="1"/>
              <a:t>sonderpäd</a:t>
            </a:r>
            <a:r>
              <a:rPr lang="de-DE" b="1" u="sng" dirty="0"/>
              <a:t>. Förderung </a:t>
            </a:r>
            <a:r>
              <a:rPr lang="de-DE" dirty="0"/>
              <a:t>muss dieser </a:t>
            </a:r>
            <a:r>
              <a:rPr lang="de-DE" b="1" u="sng" dirty="0"/>
              <a:t>vor</a:t>
            </a:r>
            <a:r>
              <a:rPr lang="de-DE" dirty="0"/>
              <a:t> dem Wechsel in die SchLiB-Klasse </a:t>
            </a:r>
            <a:r>
              <a:rPr lang="de-DE" b="1" u="sng" dirty="0"/>
              <a:t>aufgehoben sein.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569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EE70F-5E92-441F-AB06-FD705DF0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ist </a:t>
            </a:r>
            <a:r>
              <a:rPr lang="de-DE" dirty="0" err="1"/>
              <a:t>SchLiB</a:t>
            </a:r>
            <a:r>
              <a:rPr lang="de-DE" dirty="0"/>
              <a:t> organisiert?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BCDC97-8BFC-450A-9725-4DFF74F6B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u="sng" dirty="0"/>
              <a:t>Probezeit:</a:t>
            </a:r>
          </a:p>
          <a:p>
            <a:pPr>
              <a:buFontTx/>
              <a:buChar char="-"/>
            </a:pPr>
            <a:r>
              <a:rPr lang="de-DE" dirty="0"/>
              <a:t>Bis zu den Weihnachtsferien des 9. Schuljahres</a:t>
            </a:r>
          </a:p>
          <a:p>
            <a:pPr>
              <a:buFontTx/>
              <a:buChar char="-"/>
            </a:pPr>
            <a:r>
              <a:rPr lang="de-DE" dirty="0"/>
              <a:t>Kann in Ausnahmefällen auch verlängert werden bis zum Ende des 1. Halbjahres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u="sng" dirty="0"/>
              <a:t>Kriterien zum Ausschluss: </a:t>
            </a:r>
          </a:p>
          <a:p>
            <a:pPr>
              <a:buFontTx/>
              <a:buChar char="-"/>
            </a:pPr>
            <a:r>
              <a:rPr lang="de-DE" dirty="0"/>
              <a:t>Hohe unentschuldigte Fehlzeiten</a:t>
            </a:r>
          </a:p>
          <a:p>
            <a:pPr>
              <a:buFontTx/>
              <a:buChar char="-"/>
            </a:pPr>
            <a:r>
              <a:rPr lang="de-DE" dirty="0"/>
              <a:t>Fehlendes Material, fehlende Hausaufgaben</a:t>
            </a:r>
          </a:p>
          <a:p>
            <a:pPr>
              <a:buFontTx/>
              <a:buChar char="-"/>
            </a:pPr>
            <a:r>
              <a:rPr lang="de-DE" dirty="0"/>
              <a:t>Fehlende Kooperation</a:t>
            </a:r>
          </a:p>
          <a:p>
            <a:pPr>
              <a:buFontTx/>
              <a:buChar char="-"/>
            </a:pPr>
            <a:r>
              <a:rPr lang="de-DE" dirty="0"/>
              <a:t>Massiv störendes/ regelverletzendes Verhalten</a:t>
            </a:r>
          </a:p>
          <a:p>
            <a:pPr>
              <a:buFontTx/>
              <a:buChar char="-"/>
            </a:pPr>
            <a:r>
              <a:rPr lang="de-DE" dirty="0"/>
              <a:t>Verweigerung von Praktika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u="sng" dirty="0"/>
              <a:t>Schüler*innen kehren dann an ihre Stammschule zurück!</a:t>
            </a:r>
            <a:r>
              <a:rPr lang="de-DE" dirty="0"/>
              <a:t> </a:t>
            </a:r>
          </a:p>
          <a:p>
            <a:pPr>
              <a:buFontTx/>
              <a:buChar char="-"/>
            </a:pPr>
            <a:r>
              <a:rPr lang="de-DE" dirty="0"/>
              <a:t>Die allgemeine Schule hat die Verantwortung eine gute Rückführung zu gewährleisten! 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546848" y="5441577"/>
            <a:ext cx="457199" cy="242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56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7776B1-24E3-4CCE-AC5D-88F09AE62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erfolgreich waren die Schülerinnen und Schüler in </a:t>
            </a:r>
            <a:r>
              <a:rPr lang="de-DE" dirty="0" err="1"/>
              <a:t>SchLiB</a:t>
            </a:r>
            <a:r>
              <a:rPr lang="de-DE" dirty="0"/>
              <a:t> bisher?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59B2BE3-0802-41B5-898E-0FC78C1BC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695571"/>
              </p:ext>
            </p:extLst>
          </p:nvPr>
        </p:nvGraphicFramePr>
        <p:xfrm>
          <a:off x="1705972" y="2088108"/>
          <a:ext cx="7178722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758">
                  <a:extLst>
                    <a:ext uri="{9D8B030D-6E8A-4147-A177-3AD203B41FA5}">
                      <a16:colId xmlns:a16="http://schemas.microsoft.com/office/drawing/2014/main" val="768446193"/>
                    </a:ext>
                  </a:extLst>
                </a:gridCol>
                <a:gridCol w="1626363">
                  <a:extLst>
                    <a:ext uri="{9D8B030D-6E8A-4147-A177-3AD203B41FA5}">
                      <a16:colId xmlns:a16="http://schemas.microsoft.com/office/drawing/2014/main" val="1882367827"/>
                    </a:ext>
                  </a:extLst>
                </a:gridCol>
                <a:gridCol w="1404200">
                  <a:extLst>
                    <a:ext uri="{9D8B030D-6E8A-4147-A177-3AD203B41FA5}">
                      <a16:colId xmlns:a16="http://schemas.microsoft.com/office/drawing/2014/main" val="2000885194"/>
                    </a:ext>
                  </a:extLst>
                </a:gridCol>
                <a:gridCol w="1624667">
                  <a:extLst>
                    <a:ext uri="{9D8B030D-6E8A-4147-A177-3AD203B41FA5}">
                      <a16:colId xmlns:a16="http://schemas.microsoft.com/office/drawing/2014/main" val="3999219121"/>
                    </a:ext>
                  </a:extLst>
                </a:gridCol>
                <a:gridCol w="1183734">
                  <a:extLst>
                    <a:ext uri="{9D8B030D-6E8A-4147-A177-3AD203B41FA5}">
                      <a16:colId xmlns:a16="http://schemas.microsoft.com/office/drawing/2014/main" val="303786415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Jahr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QHSA*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HSA*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BOA*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oA*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659399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2017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11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2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0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745925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2018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10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2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2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09328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2019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4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9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0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1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79682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2020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5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19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2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</a:rPr>
                        <a:t>2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764865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447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45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Bitte beachten </a:t>
            </a:r>
            <a:r>
              <a:rPr lang="de-DE" sz="7200" dirty="0">
                <a:solidFill>
                  <a:srgbClr val="FF0000"/>
                </a:solidFill>
                <a:latin typeface="ABeeZee" panose="02000000000000000000" pitchFamily="2" charset="0"/>
              </a:rPr>
              <a:t>!</a:t>
            </a:r>
            <a:endParaRPr lang="de-DE" dirty="0">
              <a:latin typeface="ABeeZee" panose="02000000000000000000" pitchFamily="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Zeugnisse werden generell von den Stammschulen erstellt</a:t>
            </a:r>
          </a:p>
          <a:p>
            <a:endParaRPr lang="de-DE" dirty="0"/>
          </a:p>
          <a:p>
            <a:r>
              <a:rPr lang="de-DE" dirty="0"/>
              <a:t>Bei Nichtbestehen der Probezeit, Vorbereitung einer Rückführung</a:t>
            </a:r>
          </a:p>
          <a:p>
            <a:pPr marL="0" indent="0">
              <a:buNone/>
            </a:pPr>
            <a:r>
              <a:rPr lang="de-DE" dirty="0"/>
              <a:t>(Aufnahme in eine Klasse, </a:t>
            </a:r>
            <a:r>
              <a:rPr lang="de-DE" dirty="0">
                <a:solidFill>
                  <a:srgbClr val="FF0000"/>
                </a:solidFill>
              </a:rPr>
              <a:t>Durchführung der Projektprüfung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Aufheben des Anspruchs VOR Wechsel in die </a:t>
            </a:r>
            <a:r>
              <a:rPr lang="de-DE" dirty="0" err="1"/>
              <a:t>SchLiB</a:t>
            </a:r>
            <a:r>
              <a:rPr lang="de-DE" dirty="0"/>
              <a:t>-Klasse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4560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668</Words>
  <Application>Microsoft Office PowerPoint</Application>
  <PresentationFormat>Breitbild</PresentationFormat>
  <Paragraphs>127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ABeeZee</vt:lpstr>
      <vt:lpstr>Arial</vt:lpstr>
      <vt:lpstr>Calibri</vt:lpstr>
      <vt:lpstr>Trebuchet MS</vt:lpstr>
      <vt:lpstr>Wingdings 3</vt:lpstr>
      <vt:lpstr>Facette</vt:lpstr>
      <vt:lpstr>SchLiB - Schule und Lernen im Betrieb </vt:lpstr>
      <vt:lpstr>Übersicht</vt:lpstr>
      <vt:lpstr>Was ist SchLiB?</vt:lpstr>
      <vt:lpstr>An wen richtet sich SchLiB?</vt:lpstr>
      <vt:lpstr>Wie ist SchLiB organisiert?</vt:lpstr>
      <vt:lpstr>Wie ist SchLiB organisiert?</vt:lpstr>
      <vt:lpstr>Wie ist SchLiB organisiert?</vt:lpstr>
      <vt:lpstr>Wie erfolgreich waren die Schülerinnen und Schüler in SchLiB bisher?</vt:lpstr>
      <vt:lpstr>Bitte beachten !</vt:lpstr>
      <vt:lpstr>Wie geht’s nach SchLiB weiter?</vt:lpstr>
      <vt:lpstr>Neuerungen!</vt:lpstr>
      <vt:lpstr>Noch Fragen ? ?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SchLiB - Schule und Lernen im Betrieb</dc:title>
  <dc:creator>Esther Seeler</dc:creator>
  <cp:lastModifiedBy>Schüler</cp:lastModifiedBy>
  <cp:revision>18</cp:revision>
  <cp:lastPrinted>2022-03-03T15:20:42Z</cp:lastPrinted>
  <dcterms:created xsi:type="dcterms:W3CDTF">2021-03-02T18:23:38Z</dcterms:created>
  <dcterms:modified xsi:type="dcterms:W3CDTF">2023-03-23T13:24:49Z</dcterms:modified>
</cp:coreProperties>
</file>